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9906000" cy="6858000" type="A4"/>
  <p:notesSz cx="9144000" cy="6858000"/>
  <p:embeddedFontLst>
    <p:embeddedFont>
      <p:font typeface="BM Hanna" panose="020B0604020202020204" charset="-127"/>
      <p:regular r:id="rId3"/>
    </p:embeddedFont>
    <p:embeddedFont>
      <p:font typeface="Buffalo" panose="020B0604020202020204" charset="0"/>
      <p:regular r:id="rId4"/>
    </p:embeddedFont>
    <p:embeddedFont>
      <p:font typeface="Glacial Indifference" panose="020B0604020202020204" charset="0"/>
      <p:regular r:id="rId5"/>
    </p:embeddedFont>
  </p:embeddedFontLst>
  <p:defaultTextStyle>
    <a:defPPr>
      <a:defRPr lang="en-US"/>
    </a:defPPr>
    <a:lvl1pPr marL="0" algn="l" defTabSz="716707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358353" algn="l" defTabSz="716707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716707" algn="l" defTabSz="716707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075060" algn="l" defTabSz="716707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1433413" algn="l" defTabSz="716707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1791767" algn="l" defTabSz="716707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2150120" algn="l" defTabSz="716707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2508474" algn="l" defTabSz="716707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2866827" algn="l" defTabSz="716707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5" userDrawn="1">
          <p15:clr>
            <a:srgbClr val="A4A3A4"/>
          </p15:clr>
        </p15:guide>
        <p15:guide id="2" pos="26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3" d="100"/>
          <a:sy n="53" d="100"/>
        </p:scale>
        <p:origin x="1532" y="172"/>
      </p:cViewPr>
      <p:guideLst>
        <p:guide orient="horz" pos="1385"/>
        <p:guide pos="26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5301" y="1366306"/>
            <a:ext cx="7200086" cy="9427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603" y="2492337"/>
            <a:ext cx="5929482" cy="11239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126" y="2826278"/>
            <a:ext cx="7200086" cy="87354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126" y="1864163"/>
            <a:ext cx="7200086" cy="96211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3534" y="1026257"/>
            <a:ext cx="3741221" cy="2902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05933" y="1026257"/>
            <a:ext cx="3741221" cy="29026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3534" y="984514"/>
            <a:ext cx="3742692" cy="4102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3534" y="1394813"/>
            <a:ext cx="3742692" cy="25340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02993" y="984514"/>
            <a:ext cx="3744162" cy="4102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02993" y="1394813"/>
            <a:ext cx="3744162" cy="25340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35" y="175115"/>
            <a:ext cx="2786798" cy="74525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1804" y="175115"/>
            <a:ext cx="4735350" cy="375377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3535" y="920373"/>
            <a:ext cx="2786798" cy="3008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0314" y="3078770"/>
            <a:ext cx="5082413" cy="3634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60314" y="392991"/>
            <a:ext cx="5082413" cy="26389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60314" y="3442236"/>
            <a:ext cx="5082413" cy="5161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41249" y="176134"/>
            <a:ext cx="1905905" cy="3752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3534" y="176134"/>
            <a:ext cx="5576537" cy="375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3534" y="176134"/>
            <a:ext cx="7623620" cy="73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3534" y="1026257"/>
            <a:ext cx="7623620" cy="2902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3534" y="4076519"/>
            <a:ext cx="1976494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4152" y="4076519"/>
            <a:ext cx="2682385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70660" y="4076519"/>
            <a:ext cx="1976494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hewritepath.cym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0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6128" y="111658"/>
            <a:ext cx="9425069" cy="1233448"/>
            <a:chOff x="0" y="0"/>
            <a:chExt cx="22652701" cy="2790140"/>
          </a:xfrm>
        </p:grpSpPr>
        <p:sp>
          <p:nvSpPr>
            <p:cNvPr id="3" name="Freeform 3"/>
            <p:cNvSpPr/>
            <p:nvPr/>
          </p:nvSpPr>
          <p:spPr>
            <a:xfrm>
              <a:off x="31750" y="31750"/>
              <a:ext cx="22589201" cy="2726640"/>
            </a:xfrm>
            <a:custGeom>
              <a:avLst/>
              <a:gdLst/>
              <a:ahLst/>
              <a:cxnLst/>
              <a:rect l="l" t="t" r="r" b="b"/>
              <a:pathLst>
                <a:path w="22589201" h="2726640">
                  <a:moveTo>
                    <a:pt x="22496490" y="2726640"/>
                  </a:moveTo>
                  <a:lnTo>
                    <a:pt x="92710" y="2726640"/>
                  </a:lnTo>
                  <a:cubicBezTo>
                    <a:pt x="41910" y="2726640"/>
                    <a:pt x="0" y="2684730"/>
                    <a:pt x="0" y="263393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2495221" y="0"/>
                  </a:lnTo>
                  <a:cubicBezTo>
                    <a:pt x="22546021" y="0"/>
                    <a:pt x="22587931" y="41910"/>
                    <a:pt x="22587931" y="92710"/>
                  </a:cubicBezTo>
                  <a:lnTo>
                    <a:pt x="22587931" y="2632660"/>
                  </a:lnTo>
                  <a:cubicBezTo>
                    <a:pt x="22589201" y="2684730"/>
                    <a:pt x="22547290" y="2726640"/>
                    <a:pt x="22496490" y="272664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2652701" cy="2790140"/>
            </a:xfrm>
            <a:custGeom>
              <a:avLst/>
              <a:gdLst/>
              <a:ahLst/>
              <a:cxnLst/>
              <a:rect l="l" t="t" r="r" b="b"/>
              <a:pathLst>
                <a:path w="22652701" h="2790140">
                  <a:moveTo>
                    <a:pt x="22528240" y="59690"/>
                  </a:moveTo>
                  <a:cubicBezTo>
                    <a:pt x="22563801" y="59690"/>
                    <a:pt x="22593012" y="88900"/>
                    <a:pt x="22593012" y="124460"/>
                  </a:cubicBezTo>
                  <a:lnTo>
                    <a:pt x="22593012" y="2665680"/>
                  </a:lnTo>
                  <a:cubicBezTo>
                    <a:pt x="22593012" y="2701240"/>
                    <a:pt x="22563801" y="2730450"/>
                    <a:pt x="22528240" y="2730450"/>
                  </a:cubicBezTo>
                  <a:lnTo>
                    <a:pt x="124460" y="2730450"/>
                  </a:lnTo>
                  <a:cubicBezTo>
                    <a:pt x="88900" y="2730450"/>
                    <a:pt x="59690" y="2701240"/>
                    <a:pt x="59690" y="266568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2528240" y="59690"/>
                  </a:lnTo>
                  <a:moveTo>
                    <a:pt x="2252824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2665680"/>
                  </a:lnTo>
                  <a:cubicBezTo>
                    <a:pt x="0" y="2734260"/>
                    <a:pt x="55880" y="2790140"/>
                    <a:pt x="124460" y="2790140"/>
                  </a:cubicBezTo>
                  <a:lnTo>
                    <a:pt x="22528240" y="2790140"/>
                  </a:lnTo>
                  <a:cubicBezTo>
                    <a:pt x="22596821" y="2790140"/>
                    <a:pt x="22652701" y="2734260"/>
                    <a:pt x="22652701" y="2665680"/>
                  </a:cubicBezTo>
                  <a:lnTo>
                    <a:pt x="22652701" y="124460"/>
                  </a:lnTo>
                  <a:cubicBezTo>
                    <a:pt x="22652701" y="55880"/>
                    <a:pt x="22596821" y="0"/>
                    <a:pt x="2252824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GB"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744381"/>
              </p:ext>
            </p:extLst>
          </p:nvPr>
        </p:nvGraphicFramePr>
        <p:xfrm>
          <a:off x="176129" y="1394460"/>
          <a:ext cx="9425068" cy="1053091"/>
        </p:xfrm>
        <a:graphic>
          <a:graphicData uri="http://schemas.openxmlformats.org/drawingml/2006/table">
            <a:tbl>
              <a:tblPr/>
              <a:tblGrid>
                <a:gridCol w="2356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6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62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62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279"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r>
                        <a:rPr lang="en-US" sz="1150" dirty="0">
                          <a:solidFill>
                            <a:srgbClr val="000000"/>
                          </a:solidFill>
                          <a:latin typeface="BM Hanna"/>
                          <a:ea typeface="BM Hanna"/>
                          <a:cs typeface="BM Hanna"/>
                          <a:sym typeface="BM Hanna"/>
                        </a:rPr>
                        <a:t>Audience</a:t>
                      </a:r>
                      <a:endParaRPr lang="en-US" sz="1100" dirty="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r>
                        <a:rPr lang="en-US" sz="1150" dirty="0">
                          <a:solidFill>
                            <a:srgbClr val="000000"/>
                          </a:solidFill>
                          <a:latin typeface="BM Hanna"/>
                          <a:ea typeface="BM Hanna"/>
                          <a:cs typeface="BM Hanna"/>
                          <a:sym typeface="BM Hanna"/>
                        </a:rPr>
                        <a:t>Purpose</a:t>
                      </a:r>
                      <a:endParaRPr lang="en-US" sz="1100" dirty="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BM Hanna"/>
                          <a:ea typeface="BM Hanna"/>
                          <a:cs typeface="BM Hanna"/>
                          <a:sym typeface="BM Hanna"/>
                        </a:rPr>
                        <a:t>Genre</a:t>
                      </a: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BM Hanna"/>
                          <a:ea typeface="BM Hanna"/>
                          <a:cs typeface="BM Hanna"/>
                          <a:sym typeface="BM Hanna"/>
                        </a:rPr>
                        <a:t>Form</a:t>
                      </a: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812"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 dirty="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 dirty="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4493480" y="347578"/>
            <a:ext cx="2440720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9"/>
              </a:lnSpc>
              <a:spcBef>
                <a:spcPct val="0"/>
              </a:spcBef>
            </a:pPr>
            <a:r>
              <a:rPr lang="en-US" sz="2142" dirty="0">
                <a:solidFill>
                  <a:srgbClr val="000000"/>
                </a:solidFill>
                <a:latin typeface="Buffalo"/>
                <a:ea typeface="Buffalo"/>
                <a:cs typeface="Buffalo"/>
                <a:sym typeface="Buffalo"/>
              </a:rPr>
              <a:t>Group: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90083" y="347578"/>
            <a:ext cx="1323009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9"/>
              </a:lnSpc>
              <a:spcBef>
                <a:spcPct val="0"/>
              </a:spcBef>
            </a:pPr>
            <a:r>
              <a:rPr lang="en-US" sz="2142" dirty="0">
                <a:solidFill>
                  <a:srgbClr val="000000"/>
                </a:solidFill>
                <a:latin typeface="Buffalo"/>
                <a:ea typeface="Buffalo"/>
                <a:cs typeface="Buffalo"/>
                <a:sym typeface="Buffalo"/>
              </a:rPr>
              <a:t>Date: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9932" y="800434"/>
            <a:ext cx="5696820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9"/>
              </a:lnSpc>
              <a:spcBef>
                <a:spcPct val="0"/>
              </a:spcBef>
            </a:pPr>
            <a:r>
              <a:rPr lang="en-US" sz="2142" dirty="0">
                <a:solidFill>
                  <a:srgbClr val="000000"/>
                </a:solidFill>
                <a:latin typeface="Buffalo"/>
                <a:ea typeface="Buffalo"/>
                <a:cs typeface="Buffalo"/>
                <a:sym typeface="Buffalo"/>
              </a:rPr>
              <a:t>Objective::</a:t>
            </a:r>
          </a:p>
        </p:txBody>
      </p:sp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590470"/>
              </p:ext>
            </p:extLst>
          </p:nvPr>
        </p:nvGraphicFramePr>
        <p:xfrm>
          <a:off x="176129" y="2601005"/>
          <a:ext cx="9425071" cy="1970995"/>
        </p:xfrm>
        <a:graphic>
          <a:graphicData uri="http://schemas.openxmlformats.org/drawingml/2006/table">
            <a:tbl>
              <a:tblPr/>
              <a:tblGrid>
                <a:gridCol w="1885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5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45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5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8063"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1269"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 dirty="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 dirty="0"/>
                    </a:p>
                  </a:txBody>
                  <a:tcPr marL="155216" marR="155216" marT="155216" marB="155216">
                    <a:lnL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2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23606"/>
              </p:ext>
            </p:extLst>
          </p:nvPr>
        </p:nvGraphicFramePr>
        <p:xfrm>
          <a:off x="176128" y="4779013"/>
          <a:ext cx="9425070" cy="1809741"/>
        </p:xfrm>
        <a:graphic>
          <a:graphicData uri="http://schemas.openxmlformats.org/drawingml/2006/table">
            <a:tbl>
              <a:tblPr/>
              <a:tblGrid>
                <a:gridCol w="1885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5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4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5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8787"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 dirty="0"/>
                    </a:p>
                  </a:txBody>
                  <a:tcPr marL="155216" marR="155216" marT="155216" marB="155216">
                    <a:lnL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0015"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/>
                    </a:p>
                  </a:txBody>
                  <a:tcPr marL="155216" marR="155216" marT="155216" marB="155216">
                    <a:lnL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10"/>
                        </a:lnSpc>
                        <a:defRPr/>
                      </a:pPr>
                      <a:endParaRPr lang="en-US" sz="1100" dirty="0"/>
                    </a:p>
                  </a:txBody>
                  <a:tcPr marL="155216" marR="155216" marT="155216" marB="155216">
                    <a:lnL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7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TextBox 14"/>
          <p:cNvSpPr txBox="1"/>
          <p:nvPr/>
        </p:nvSpPr>
        <p:spPr>
          <a:xfrm>
            <a:off x="410916" y="201649"/>
            <a:ext cx="4082565" cy="484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80"/>
              </a:lnSpc>
            </a:pPr>
            <a:r>
              <a:rPr lang="en-US" sz="2914" spc="134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WRITING PLANNING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620297" y="6612907"/>
            <a:ext cx="2988921" cy="154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9"/>
              </a:lnSpc>
              <a:spcBef>
                <a:spcPct val="0"/>
              </a:spcBef>
            </a:pPr>
            <a:r>
              <a:rPr lang="en-US" sz="92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Copyright ©️2025 by More Than Flags and Rainbows CIC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6128" y="6640981"/>
            <a:ext cx="1361944" cy="154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9"/>
              </a:lnSpc>
              <a:spcBef>
                <a:spcPct val="0"/>
              </a:spcBef>
            </a:pPr>
            <a:r>
              <a:rPr lang="en-US" sz="92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  <a:hlinkClick r:id="rId2" tooltip="http://www.thewritepath.cymru"/>
              </a:rPr>
              <a:t>www.thewritepath.cymru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37584" y="6640981"/>
            <a:ext cx="715416" cy="154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9"/>
              </a:lnSpc>
              <a:spcBef>
                <a:spcPct val="0"/>
              </a:spcBef>
            </a:pPr>
            <a:r>
              <a:rPr lang="en-US" sz="928" dirty="0">
                <a:solidFill>
                  <a:srgbClr val="000000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2nd Edition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</Words>
  <Application>Microsoft Office PowerPoint</Application>
  <PresentationFormat>A4 Paper (210x297 mm)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Buffalo</vt:lpstr>
      <vt:lpstr>Calibri</vt:lpstr>
      <vt:lpstr>Glacial Indifference</vt:lpstr>
      <vt:lpstr>Arial</vt:lpstr>
      <vt:lpstr>BM Hanna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Write Path Cymru Planning Template</dc:title>
  <cp:lastModifiedBy>H Maidment (Y Bont Faen Primary School)</cp:lastModifiedBy>
  <cp:revision>2</cp:revision>
  <dcterms:created xsi:type="dcterms:W3CDTF">2006-08-16T00:00:00Z</dcterms:created>
  <dcterms:modified xsi:type="dcterms:W3CDTF">2025-09-02T09:54:02Z</dcterms:modified>
  <dc:identifier>DAGx0UyKxs0</dc:identifier>
</cp:coreProperties>
</file>